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9" r:id="rId5"/>
    <p:sldId id="271" r:id="rId6"/>
    <p:sldId id="277" r:id="rId7"/>
    <p:sldId id="278" r:id="rId8"/>
    <p:sldId id="279" r:id="rId9"/>
    <p:sldId id="280" r:id="rId10"/>
    <p:sldId id="276" r:id="rId11"/>
    <p:sldId id="281" r:id="rId12"/>
    <p:sldId id="282" r:id="rId13"/>
    <p:sldId id="283" r:id="rId14"/>
    <p:sldId id="284" r:id="rId15"/>
    <p:sldId id="285" r:id="rId16"/>
  </p:sldIdLst>
  <p:sldSz cx="9144000" cy="6858000" type="screen4x3"/>
  <p:notesSz cx="6858000" cy="9144000"/>
  <p:custDataLst>
    <p:tags r:id="rId17"/>
  </p:custDataLst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6925"/>
    <a:srgbClr val="959421"/>
    <a:srgbClr val="817725"/>
    <a:srgbClr val="B3B368"/>
    <a:srgbClr val="7E7200"/>
    <a:srgbClr val="816826"/>
    <a:srgbClr val="FECC00"/>
    <a:srgbClr val="7B8E87"/>
    <a:srgbClr val="3C92B1"/>
    <a:srgbClr val="D3B8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 anim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Oval 8"/>
          <p:cNvSpPr>
            <a:spLocks noChangeArrowheads="1"/>
          </p:cNvSpPr>
          <p:nvPr userDrawn="1"/>
        </p:nvSpPr>
        <p:spPr bwMode="auto">
          <a:xfrm>
            <a:off x="1626899" y="2718389"/>
            <a:ext cx="1838392" cy="1838392"/>
          </a:xfrm>
          <a:prstGeom prst="ellipse">
            <a:avLst/>
          </a:prstGeom>
          <a:solidFill>
            <a:srgbClr val="7B8E87">
              <a:alpha val="90000"/>
            </a:srgb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nl-NL"/>
          </a:p>
        </p:txBody>
      </p:sp>
      <p:sp>
        <p:nvSpPr>
          <p:cNvPr id="70" name="Oval 8"/>
          <p:cNvSpPr>
            <a:spLocks noChangeArrowheads="1"/>
          </p:cNvSpPr>
          <p:nvPr userDrawn="1"/>
        </p:nvSpPr>
        <p:spPr bwMode="auto">
          <a:xfrm>
            <a:off x="1691680" y="2460264"/>
            <a:ext cx="1936989" cy="1937471"/>
          </a:xfrm>
          <a:prstGeom prst="ellipse">
            <a:avLst/>
          </a:prstGeom>
          <a:solidFill>
            <a:srgbClr val="816826">
              <a:alpha val="90000"/>
            </a:srgb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73" name="Oval 8"/>
          <p:cNvSpPr>
            <a:spLocks noChangeAspect="1" noChangeArrowheads="1"/>
          </p:cNvSpPr>
          <p:nvPr userDrawn="1"/>
        </p:nvSpPr>
        <p:spPr bwMode="auto">
          <a:xfrm>
            <a:off x="1882188" y="2301218"/>
            <a:ext cx="1779521" cy="1779963"/>
          </a:xfrm>
          <a:prstGeom prst="ellipse">
            <a:avLst/>
          </a:prstGeom>
          <a:solidFill>
            <a:srgbClr val="FECC00">
              <a:alpha val="90000"/>
            </a:srgb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3" name="Afbeelding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297110"/>
            <a:ext cx="3926243" cy="22637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05114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22222E-6 L 0.76337 -0.55648 " pathEditMode="relative" rAng="0" ptsTypes="AA">
                                      <p:cBhvr>
                                        <p:cTn id="20" dur="2750" spd="-100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160" y="-27824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07407E-6 L 0.79184 0.56343 " pathEditMode="relative" rAng="0" ptsTypes="AA">
                                      <p:cBhvr>
                                        <p:cTn id="22" dur="2750" spd="-100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583" y="28171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0 L -0.39427 -0.60532 " pathEditMode="relative" rAng="0" ptsTypes="AA">
                                      <p:cBhvr>
                                        <p:cTn id="24" dur="2750" spd="-100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22" y="-30278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3" nodeType="withEffect">
                                  <p:stCondLst>
                                    <p:cond delay="3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75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3" nodeType="withEffect">
                                  <p:stCondLst>
                                    <p:cond delay="3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7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3" nodeType="withEffect">
                                  <p:stCondLst>
                                    <p:cond delay="3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75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74" grpId="1" animBg="1"/>
      <p:bldP spid="74" grpId="2" animBg="1"/>
      <p:bldP spid="74" grpId="3" animBg="1"/>
      <p:bldP spid="70" grpId="0" animBg="1"/>
      <p:bldP spid="70" grpId="1" animBg="1"/>
      <p:bldP spid="70" grpId="2" animBg="1"/>
      <p:bldP spid="70" grpId="3" animBg="1"/>
      <p:bldP spid="73" grpId="0" animBg="1"/>
      <p:bldP spid="73" grpId="1" animBg="1"/>
      <p:bldP spid="73" grpId="2" animBg="1"/>
      <p:bldP spid="73" grpId="3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 met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>
            <a:normAutofit/>
          </a:bodyPr>
          <a:lstStyle>
            <a:lvl1pPr algn="ctr">
              <a:defRPr sz="2800" b="1">
                <a:solidFill>
                  <a:schemeClr val="bg2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297110"/>
            <a:ext cx="3926243" cy="22637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6670711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pos="28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isdia wit logo met cirk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6729" y="4437112"/>
            <a:ext cx="8737271" cy="242088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1369691"/>
            <a:ext cx="7715200" cy="864096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bg2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2348880"/>
            <a:ext cx="7715200" cy="3777283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177800" indent="-177800">
              <a:buFont typeface="Arial" panose="020B0604020202020204" pitchFamily="34" charset="0"/>
              <a:buChar char="•"/>
              <a:defRPr sz="2000"/>
            </a:lvl2pPr>
            <a:lvl3pPr marL="355600" indent="-177800">
              <a:defRPr sz="2000"/>
            </a:lvl3pPr>
            <a:lvl4pPr marL="449263" indent="-177800">
              <a:defRPr sz="2000"/>
            </a:lvl4pPr>
            <a:lvl5pPr marL="627063" indent="-177800">
              <a:defRPr sz="2000"/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04EA-3C67-4B4A-B044-8CBC91EF3404}" type="datetimeFigureOut">
              <a:rPr lang="nl-NL" smtClean="0"/>
              <a:t>1-7-2014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6DDE-0033-49FF-BBC5-0D5ABC2DA1E7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462" y="205575"/>
            <a:ext cx="2060422" cy="118799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02900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isdia wit met cirk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6729" y="4437112"/>
            <a:ext cx="8737271" cy="242088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1369691"/>
            <a:ext cx="7715200" cy="864096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bg2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2348880"/>
            <a:ext cx="7715200" cy="3777283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177800" indent="-177800">
              <a:buFont typeface="Arial" panose="020B0604020202020204" pitchFamily="34" charset="0"/>
              <a:buChar char="•"/>
              <a:defRPr sz="2000"/>
            </a:lvl2pPr>
            <a:lvl3pPr marL="355600" indent="-177800">
              <a:defRPr sz="2000"/>
            </a:lvl3pPr>
            <a:lvl4pPr marL="449263" indent="-177800">
              <a:defRPr sz="2000"/>
            </a:lvl4pPr>
            <a:lvl5pPr marL="627063" indent="-177800">
              <a:defRPr sz="2000"/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04EA-3C67-4B4A-B044-8CBC91EF3404}" type="datetimeFigureOut">
              <a:rPr lang="nl-NL" smtClean="0"/>
              <a:t>1-7-2014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6DDE-0033-49FF-BBC5-0D5ABC2DA1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81549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204EA-3C67-4B4A-B044-8CBC91EF3404}" type="datetimeFigureOut">
              <a:rPr lang="nl-NL" smtClean="0"/>
              <a:t>1-7-2014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A6DDE-0033-49FF-BBC5-0D5ABC2DA1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2780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1" r:id="rId2"/>
    <p:sldLayoutId id="2147483665" r:id="rId3"/>
    <p:sldLayoutId id="2147483667" r:id="rId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77800" indent="-1778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622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dirty="0" smtClean="0"/>
              <a:t>PPT 2 : doelstellingen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7584" y="980728"/>
            <a:ext cx="7715200" cy="5073427"/>
          </a:xfrm>
        </p:spPr>
        <p:txBody>
          <a:bodyPr/>
          <a:lstStyle/>
          <a:p>
            <a:r>
              <a:rPr lang="nl-NL" b="1" u="sng" dirty="0" smtClean="0"/>
              <a:t>PLAN DO CHECK ACT</a:t>
            </a:r>
          </a:p>
          <a:p>
            <a:r>
              <a:rPr lang="nl-NL" dirty="0" smtClean="0"/>
              <a:t>Na het vaststellen van je doelen moet je nagaan of je je hieraan houdt en welke aanpassingen nodig zijn.</a:t>
            </a:r>
          </a:p>
          <a:p>
            <a:endParaRPr lang="nl-NL" dirty="0"/>
          </a:p>
        </p:txBody>
      </p:sp>
      <p:pic>
        <p:nvPicPr>
          <p:cNvPr id="4" name="Afbeelding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7" y="2204864"/>
            <a:ext cx="6984775" cy="30963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4720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dirty="0" smtClean="0"/>
              <a:t>PPT 2 : doelstellingen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7584" y="980728"/>
            <a:ext cx="7715200" cy="5073427"/>
          </a:xfrm>
        </p:spPr>
        <p:txBody>
          <a:bodyPr/>
          <a:lstStyle/>
          <a:p>
            <a:endParaRPr lang="nl-NL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5981892"/>
              </p:ext>
            </p:extLst>
          </p:nvPr>
        </p:nvGraphicFramePr>
        <p:xfrm>
          <a:off x="1187624" y="1700808"/>
          <a:ext cx="7128792" cy="37444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9576"/>
                <a:gridCol w="5399216"/>
              </a:tblGrid>
              <a:tr h="4563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Stap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solidFill>
                            <a:schemeClr val="tx1"/>
                          </a:solidFill>
                          <a:effectLst/>
                        </a:rPr>
                        <a:t>Toelichting</a:t>
                      </a:r>
                      <a:endParaRPr lang="nl-NL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439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Plan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solidFill>
                            <a:schemeClr val="tx1"/>
                          </a:solidFill>
                          <a:effectLst/>
                        </a:rPr>
                        <a:t>Stel vast wat je wil gaan doen. Leg dat vast in meetbare indicatoren. Anders is controle achteraf niet te doen</a:t>
                      </a:r>
                      <a:endParaRPr lang="nl-NL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63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Do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Voer de activiteiten uit zoals in plan is opgenomen.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439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solidFill>
                            <a:schemeClr val="tx1"/>
                          </a:solidFill>
                          <a:effectLst/>
                        </a:rPr>
                        <a:t>Check</a:t>
                      </a:r>
                      <a:endParaRPr lang="nl-NL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Controleer of je de doelen ( indicatoren ) realiseert. Welke problemen zijn, waarom wordt het wel/niet gehaald.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439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solidFill>
                            <a:schemeClr val="tx1"/>
                          </a:solidFill>
                          <a:effectLst/>
                        </a:rPr>
                        <a:t>Act</a:t>
                      </a:r>
                      <a:endParaRPr lang="nl-NL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Kom tot herziening als nodig is van activiteiten of stel vast dat je doorgaat met wat je doet.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187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dirty="0" smtClean="0"/>
              <a:t>PPT 2 : doelstellingen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7584" y="980728"/>
            <a:ext cx="7715200" cy="5073427"/>
          </a:xfrm>
        </p:spPr>
        <p:txBody>
          <a:bodyPr/>
          <a:lstStyle/>
          <a:p>
            <a:r>
              <a:rPr lang="nl-NL" b="1" u="sng" dirty="0" smtClean="0"/>
              <a:t>PRESTATIE INDICATOR</a:t>
            </a:r>
          </a:p>
          <a:p>
            <a:r>
              <a:rPr lang="nl-NL" dirty="0" smtClean="0"/>
              <a:t>Uiteindelijk moet je kunnen vaststellen of de organisatie ( en uiteindelijk de medewerker ) voldoet aan de prestaties die je hebt omschreven.</a:t>
            </a:r>
          </a:p>
          <a:p>
            <a:endParaRPr lang="nl-NL" dirty="0"/>
          </a:p>
          <a:p>
            <a:endParaRPr lang="nl-NL" dirty="0"/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9493136"/>
              </p:ext>
            </p:extLst>
          </p:nvPr>
        </p:nvGraphicFramePr>
        <p:xfrm>
          <a:off x="899592" y="2492896"/>
          <a:ext cx="7344816" cy="3312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4816"/>
              </a:tblGrid>
              <a:tr h="473195"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PRESTATIE INDICATOR ( voorbeelden )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73195">
                <a:tc>
                  <a:txBody>
                    <a:bodyPr/>
                    <a:lstStyle/>
                    <a:p>
                      <a:r>
                        <a:rPr lang="nl-NL" dirty="0" smtClean="0"/>
                        <a:t>De klanttevredenheid scoort een 7,0</a:t>
                      </a:r>
                      <a:endParaRPr lang="nl-NL" dirty="0"/>
                    </a:p>
                  </a:txBody>
                  <a:tcPr/>
                </a:tc>
              </a:tr>
              <a:tr h="473195">
                <a:tc>
                  <a:txBody>
                    <a:bodyPr/>
                    <a:lstStyle/>
                    <a:p>
                      <a:r>
                        <a:rPr lang="nl-NL" dirty="0" smtClean="0"/>
                        <a:t>De medewerker heeft 50 uur scholing gevolgd</a:t>
                      </a:r>
                      <a:endParaRPr lang="nl-NL" dirty="0"/>
                    </a:p>
                  </a:txBody>
                  <a:tcPr/>
                </a:tc>
              </a:tr>
              <a:tr h="473195">
                <a:tc>
                  <a:txBody>
                    <a:bodyPr/>
                    <a:lstStyle/>
                    <a:p>
                      <a:r>
                        <a:rPr lang="nl-NL" dirty="0" smtClean="0"/>
                        <a:t>De wachttijd voor een behandeling is maximaal 30 minuten</a:t>
                      </a:r>
                      <a:endParaRPr lang="nl-NL" dirty="0"/>
                    </a:p>
                  </a:txBody>
                  <a:tcPr/>
                </a:tc>
              </a:tr>
              <a:tr h="473195">
                <a:tc>
                  <a:txBody>
                    <a:bodyPr/>
                    <a:lstStyle/>
                    <a:p>
                      <a:r>
                        <a:rPr lang="nl-NL" dirty="0" smtClean="0"/>
                        <a:t>De telefoon wordt opgenomen binnen 4x overgaan</a:t>
                      </a:r>
                      <a:endParaRPr lang="nl-NL" dirty="0"/>
                    </a:p>
                  </a:txBody>
                  <a:tcPr/>
                </a:tc>
              </a:tr>
              <a:tr h="473195">
                <a:tc>
                  <a:txBody>
                    <a:bodyPr/>
                    <a:lstStyle/>
                    <a:p>
                      <a:r>
                        <a:rPr lang="nl-NL" dirty="0" smtClean="0"/>
                        <a:t>Een ….behandeling duurt max.</a:t>
                      </a:r>
                      <a:r>
                        <a:rPr lang="nl-NL" baseline="0" dirty="0" smtClean="0"/>
                        <a:t> ….. minuten</a:t>
                      </a:r>
                      <a:endParaRPr lang="nl-NL" dirty="0"/>
                    </a:p>
                  </a:txBody>
                  <a:tcPr/>
                </a:tc>
              </a:tr>
              <a:tr h="473195">
                <a:tc>
                  <a:txBody>
                    <a:bodyPr/>
                    <a:lstStyle/>
                    <a:p>
                      <a:r>
                        <a:rPr lang="nl-NL" dirty="0" smtClean="0"/>
                        <a:t>………………………………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629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 smtClean="0"/>
              <a:t>PERSONEELSMANAGEMENT PPT 2</a:t>
            </a:r>
          </a:p>
          <a:p>
            <a:endParaRPr lang="nl-NL" sz="2800" dirty="0"/>
          </a:p>
          <a:p>
            <a:r>
              <a:rPr lang="nl-NL" sz="2800" dirty="0" smtClean="0"/>
              <a:t>Onderdeel : Doelstellingen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254772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dirty="0" smtClean="0"/>
              <a:t>PPT 2 : doelstellingen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99592" y="908720"/>
            <a:ext cx="7715200" cy="5073427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4" name="Afgeronde rechthoek 3"/>
          <p:cNvSpPr/>
          <p:nvPr/>
        </p:nvSpPr>
        <p:spPr>
          <a:xfrm>
            <a:off x="3131840" y="1052736"/>
            <a:ext cx="3384376" cy="792088"/>
          </a:xfrm>
          <a:prstGeom prst="roundRect">
            <a:avLst/>
          </a:prstGeom>
          <a:solidFill>
            <a:schemeClr val="accent1">
              <a:alpha val="5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 smtClean="0">
                <a:solidFill>
                  <a:schemeClr val="tx1"/>
                </a:solidFill>
              </a:rPr>
              <a:t>HOOFDDOELSTELLING</a:t>
            </a:r>
            <a:endParaRPr lang="nl-NL" b="1" dirty="0">
              <a:solidFill>
                <a:schemeClr val="tx1"/>
              </a:solidFill>
            </a:endParaRPr>
          </a:p>
        </p:txBody>
      </p:sp>
      <p:sp>
        <p:nvSpPr>
          <p:cNvPr id="5" name="PIJL-OMLAAG 4"/>
          <p:cNvSpPr/>
          <p:nvPr/>
        </p:nvSpPr>
        <p:spPr>
          <a:xfrm>
            <a:off x="4572000" y="1700808"/>
            <a:ext cx="432048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Afgeronde rechthoek 5"/>
          <p:cNvSpPr/>
          <p:nvPr/>
        </p:nvSpPr>
        <p:spPr>
          <a:xfrm>
            <a:off x="3131840" y="2204864"/>
            <a:ext cx="3384376" cy="792088"/>
          </a:xfrm>
          <a:prstGeom prst="roundRect">
            <a:avLst/>
          </a:prstGeom>
          <a:solidFill>
            <a:schemeClr val="accent1">
              <a:alpha val="5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 smtClean="0">
                <a:solidFill>
                  <a:schemeClr val="tx1"/>
                </a:solidFill>
              </a:rPr>
              <a:t>BELEID(SKEUZES)</a:t>
            </a:r>
            <a:endParaRPr lang="nl-NL" b="1" dirty="0">
              <a:solidFill>
                <a:schemeClr val="tx1"/>
              </a:solidFill>
            </a:endParaRPr>
          </a:p>
        </p:txBody>
      </p:sp>
      <p:sp>
        <p:nvSpPr>
          <p:cNvPr id="7" name="Rechthoek 6"/>
          <p:cNvSpPr/>
          <p:nvPr/>
        </p:nvSpPr>
        <p:spPr>
          <a:xfrm rot="16200000">
            <a:off x="755382" y="4070162"/>
            <a:ext cx="2016612" cy="576064"/>
          </a:xfrm>
          <a:prstGeom prst="rect">
            <a:avLst/>
          </a:prstGeom>
          <a:solidFill>
            <a:schemeClr val="tx2">
              <a:lumMod val="75000"/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Financiële doelstelling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8" name="Rechthoek 7"/>
          <p:cNvSpPr/>
          <p:nvPr/>
        </p:nvSpPr>
        <p:spPr>
          <a:xfrm rot="16200000">
            <a:off x="5147870" y="4067976"/>
            <a:ext cx="2016612" cy="576064"/>
          </a:xfrm>
          <a:prstGeom prst="rect">
            <a:avLst/>
          </a:prstGeom>
          <a:solidFill>
            <a:schemeClr val="tx2">
              <a:lumMod val="75000"/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Logistieke doelstelling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9" name="Rechthoek 8"/>
          <p:cNvSpPr/>
          <p:nvPr/>
        </p:nvSpPr>
        <p:spPr>
          <a:xfrm rot="16200000">
            <a:off x="6662223" y="4063607"/>
            <a:ext cx="2012242" cy="576064"/>
          </a:xfrm>
          <a:prstGeom prst="rect">
            <a:avLst/>
          </a:prstGeom>
          <a:solidFill>
            <a:schemeClr val="tx2">
              <a:lumMod val="75000"/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Communicatie doelstelling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10" name="Rechthoek 9"/>
          <p:cNvSpPr/>
          <p:nvPr/>
        </p:nvSpPr>
        <p:spPr>
          <a:xfrm rot="16200000">
            <a:off x="3576888" y="4072347"/>
            <a:ext cx="2012242" cy="576064"/>
          </a:xfrm>
          <a:prstGeom prst="rect">
            <a:avLst/>
          </a:prstGeom>
          <a:solidFill>
            <a:schemeClr val="tx2">
              <a:lumMod val="75000"/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Personele doelstelling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11" name="Rechthoek 10"/>
          <p:cNvSpPr/>
          <p:nvPr/>
        </p:nvSpPr>
        <p:spPr>
          <a:xfrm rot="16200000">
            <a:off x="2123534" y="4074531"/>
            <a:ext cx="2016612" cy="576064"/>
          </a:xfrm>
          <a:prstGeom prst="rect">
            <a:avLst/>
          </a:prstGeom>
          <a:solidFill>
            <a:schemeClr val="tx2">
              <a:lumMod val="75000"/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Commerciële doelstelling</a:t>
            </a:r>
            <a:endParaRPr lang="nl-NL" dirty="0">
              <a:solidFill>
                <a:schemeClr val="tx1"/>
              </a:solidFill>
            </a:endParaRPr>
          </a:p>
        </p:txBody>
      </p:sp>
      <p:cxnSp>
        <p:nvCxnSpPr>
          <p:cNvPr id="13" name="Rechte verbindingslijn 12"/>
          <p:cNvCxnSpPr/>
          <p:nvPr/>
        </p:nvCxnSpPr>
        <p:spPr>
          <a:xfrm flipH="1">
            <a:off x="2051720" y="2852936"/>
            <a:ext cx="1080120" cy="49258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>
            <a:endCxn id="11" idx="3"/>
          </p:cNvCxnSpPr>
          <p:nvPr/>
        </p:nvCxnSpPr>
        <p:spPr>
          <a:xfrm flipH="1">
            <a:off x="3131840" y="2996952"/>
            <a:ext cx="288033" cy="3573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>
            <a:endCxn id="10" idx="3"/>
          </p:cNvCxnSpPr>
          <p:nvPr/>
        </p:nvCxnSpPr>
        <p:spPr>
          <a:xfrm flipH="1">
            <a:off x="4583009" y="2975156"/>
            <a:ext cx="9018" cy="37910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/>
          <p:cNvCxnSpPr>
            <a:endCxn id="8" idx="3"/>
          </p:cNvCxnSpPr>
          <p:nvPr/>
        </p:nvCxnSpPr>
        <p:spPr>
          <a:xfrm>
            <a:off x="5868144" y="2996952"/>
            <a:ext cx="288032" cy="3507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/>
          <p:cNvCxnSpPr>
            <a:endCxn id="9" idx="3"/>
          </p:cNvCxnSpPr>
          <p:nvPr/>
        </p:nvCxnSpPr>
        <p:spPr>
          <a:xfrm>
            <a:off x="6516216" y="2852936"/>
            <a:ext cx="1152128" cy="49258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hteraccolade 24"/>
          <p:cNvSpPr/>
          <p:nvPr/>
        </p:nvSpPr>
        <p:spPr>
          <a:xfrm rot="5400000">
            <a:off x="4450877" y="2633552"/>
            <a:ext cx="442063" cy="5832649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Rechthoek 25"/>
          <p:cNvSpPr/>
          <p:nvPr/>
        </p:nvSpPr>
        <p:spPr>
          <a:xfrm>
            <a:off x="1475655" y="5770909"/>
            <a:ext cx="6480722" cy="322387"/>
          </a:xfrm>
          <a:prstGeom prst="rect">
            <a:avLst/>
          </a:prstGeom>
          <a:solidFill>
            <a:srgbClr val="FF0000">
              <a:alpha val="4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 smtClean="0">
                <a:solidFill>
                  <a:schemeClr val="tx1"/>
                </a:solidFill>
              </a:rPr>
              <a:t>DOELSTELLING PER MEDEWERKER</a:t>
            </a:r>
            <a:endParaRPr lang="nl-NL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51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dirty="0" smtClean="0"/>
              <a:t>PPT 2 : doelstellingen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980728"/>
            <a:ext cx="7715200" cy="5073427"/>
          </a:xfrm>
        </p:spPr>
        <p:txBody>
          <a:bodyPr>
            <a:normAutofit/>
          </a:bodyPr>
          <a:lstStyle/>
          <a:p>
            <a:r>
              <a:rPr lang="nl-NL" dirty="0" smtClean="0"/>
              <a:t>Doelstellingen moeten voldoen aan SMART - eisen.</a:t>
            </a:r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/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546478"/>
              </p:ext>
            </p:extLst>
          </p:nvPr>
        </p:nvGraphicFramePr>
        <p:xfrm>
          <a:off x="1524000" y="1397000"/>
          <a:ext cx="6504384" cy="3904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2880"/>
                <a:gridCol w="4481504"/>
              </a:tblGrid>
              <a:tr h="580463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580463">
                <a:tc>
                  <a:txBody>
                    <a:bodyPr/>
                    <a:lstStyle/>
                    <a:p>
                      <a:r>
                        <a:rPr lang="nl-NL" dirty="0" smtClean="0"/>
                        <a:t>SPECIFIEK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Waar gaat het precies om?</a:t>
                      </a:r>
                      <a:endParaRPr lang="nl-NL" dirty="0"/>
                    </a:p>
                  </a:txBody>
                  <a:tcPr/>
                </a:tc>
              </a:tr>
              <a:tr h="580463">
                <a:tc>
                  <a:txBody>
                    <a:bodyPr/>
                    <a:lstStyle/>
                    <a:p>
                      <a:r>
                        <a:rPr lang="nl-NL" dirty="0" smtClean="0"/>
                        <a:t>MEETBAAR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Maak</a:t>
                      </a:r>
                      <a:r>
                        <a:rPr lang="nl-NL" baseline="0" dirty="0" smtClean="0"/>
                        <a:t> gebruik van getallen/jaren</a:t>
                      </a:r>
                      <a:endParaRPr lang="nl-NL" dirty="0"/>
                    </a:p>
                  </a:txBody>
                  <a:tcPr/>
                </a:tc>
              </a:tr>
              <a:tr h="1001895">
                <a:tc>
                  <a:txBody>
                    <a:bodyPr/>
                    <a:lstStyle/>
                    <a:p>
                      <a:r>
                        <a:rPr lang="nl-NL" dirty="0" smtClean="0"/>
                        <a:t>ACCEPTABEL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Staat iedereen achter de doelstelling? Soms ook ambitieus als omschrijving.</a:t>
                      </a:r>
                      <a:endParaRPr lang="nl-NL" dirty="0"/>
                    </a:p>
                  </a:txBody>
                  <a:tcPr/>
                </a:tc>
              </a:tr>
              <a:tr h="580463">
                <a:tc>
                  <a:txBody>
                    <a:bodyPr/>
                    <a:lstStyle/>
                    <a:p>
                      <a:r>
                        <a:rPr lang="nl-NL" dirty="0" smtClean="0"/>
                        <a:t>REALISTISCH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Is het waar te maken?</a:t>
                      </a:r>
                      <a:endParaRPr lang="nl-NL" dirty="0"/>
                    </a:p>
                  </a:txBody>
                  <a:tcPr/>
                </a:tc>
              </a:tr>
              <a:tr h="580463">
                <a:tc>
                  <a:txBody>
                    <a:bodyPr/>
                    <a:lstStyle/>
                    <a:p>
                      <a:r>
                        <a:rPr lang="nl-NL" dirty="0" smtClean="0"/>
                        <a:t>TIJD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Wat is de eindtijd?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258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dirty="0" smtClean="0"/>
              <a:t>PPT 2 : doelstellingen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980728"/>
            <a:ext cx="7715200" cy="5073427"/>
          </a:xfrm>
        </p:spPr>
        <p:txBody>
          <a:bodyPr/>
          <a:lstStyle/>
          <a:p>
            <a:r>
              <a:rPr lang="nl-NL" dirty="0" smtClean="0"/>
              <a:t>VOORBEELDEN VAN AFGELEIDE DOELSTELLINGEN :</a:t>
            </a:r>
          </a:p>
          <a:p>
            <a:endParaRPr lang="nl-NL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9179596"/>
              </p:ext>
            </p:extLst>
          </p:nvPr>
        </p:nvGraphicFramePr>
        <p:xfrm>
          <a:off x="1115616" y="1412776"/>
          <a:ext cx="6816080" cy="4072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1360"/>
                <a:gridCol w="4454720"/>
              </a:tblGrid>
              <a:tr h="544452"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Doelstelling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Omschrijving ( voorbeeld</a:t>
                      </a:r>
                      <a:r>
                        <a:rPr lang="nl-NL" baseline="0" dirty="0" smtClean="0">
                          <a:solidFill>
                            <a:schemeClr val="tx1"/>
                          </a:solidFill>
                        </a:rPr>
                        <a:t> )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67716">
                <a:tc>
                  <a:txBody>
                    <a:bodyPr/>
                    <a:lstStyle/>
                    <a:p>
                      <a:r>
                        <a:rPr lang="nl-NL" dirty="0" smtClean="0"/>
                        <a:t>Financieel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De kosten van de productie moeten volgend jaar met 5% verminderd zijn t.o.v. dit jaar.</a:t>
                      </a:r>
                      <a:endParaRPr lang="nl-NL" dirty="0"/>
                    </a:p>
                  </a:txBody>
                  <a:tcPr/>
                </a:tc>
              </a:tr>
              <a:tr h="544452">
                <a:tc>
                  <a:txBody>
                    <a:bodyPr/>
                    <a:lstStyle/>
                    <a:p>
                      <a:r>
                        <a:rPr lang="nl-NL" dirty="0" smtClean="0"/>
                        <a:t>Commercieel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De omzet moet volgens jaar 8% hoger zijn dan dit jaar.</a:t>
                      </a:r>
                      <a:endParaRPr lang="nl-NL" dirty="0"/>
                    </a:p>
                  </a:txBody>
                  <a:tcPr/>
                </a:tc>
              </a:tr>
              <a:tr h="544452">
                <a:tc>
                  <a:txBody>
                    <a:bodyPr/>
                    <a:lstStyle/>
                    <a:p>
                      <a:r>
                        <a:rPr lang="nl-NL" dirty="0" smtClean="0"/>
                        <a:t>Personeel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Met elke medewerker wordt één</a:t>
                      </a:r>
                      <a:r>
                        <a:rPr lang="nl-NL" baseline="0" dirty="0" smtClean="0"/>
                        <a:t> maal per jaar een functioneringsgesprek gevoerd.</a:t>
                      </a:r>
                      <a:endParaRPr lang="nl-NL" dirty="0"/>
                    </a:p>
                  </a:txBody>
                  <a:tcPr/>
                </a:tc>
              </a:tr>
              <a:tr h="544452">
                <a:tc>
                  <a:txBody>
                    <a:bodyPr/>
                    <a:lstStyle/>
                    <a:p>
                      <a:r>
                        <a:rPr lang="nl-NL" dirty="0" smtClean="0"/>
                        <a:t>Logistiek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De wachttijd</a:t>
                      </a:r>
                      <a:r>
                        <a:rPr lang="nl-NL" baseline="0" dirty="0" smtClean="0"/>
                        <a:t> voor een behandeling is maximaal 30 minuten</a:t>
                      </a:r>
                      <a:endParaRPr lang="nl-NL" dirty="0"/>
                    </a:p>
                  </a:txBody>
                  <a:tcPr/>
                </a:tc>
              </a:tr>
              <a:tr h="544452">
                <a:tc>
                  <a:txBody>
                    <a:bodyPr/>
                    <a:lstStyle/>
                    <a:p>
                      <a:r>
                        <a:rPr lang="nl-NL" dirty="0" smtClean="0"/>
                        <a:t>Communicatie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Er is vier maal per jaar een nieuwsbrief naar het personeel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252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dirty="0" smtClean="0"/>
              <a:t>PPT 2 : doelstellingen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980728"/>
            <a:ext cx="7715200" cy="5073427"/>
          </a:xfrm>
        </p:spPr>
        <p:txBody>
          <a:bodyPr/>
          <a:lstStyle/>
          <a:p>
            <a:r>
              <a:rPr lang="nl-NL" dirty="0" smtClean="0"/>
              <a:t>Naast genoemde doelstellingen zijn er nevengeschikte doelstellingen. Het is belangrijk om hiermee rekening te houden, maar is niet direct gekoppeld aan je bestaansrecht.</a:t>
            </a:r>
          </a:p>
          <a:p>
            <a:endParaRPr lang="nl-NL" dirty="0"/>
          </a:p>
          <a:p>
            <a:endParaRPr lang="nl-NL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226521"/>
              </p:ext>
            </p:extLst>
          </p:nvPr>
        </p:nvGraphicFramePr>
        <p:xfrm>
          <a:off x="899592" y="2132856"/>
          <a:ext cx="7272808" cy="307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5256584"/>
              </a:tblGrid>
              <a:tr h="720080"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Nevengeschikte doelstelling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Voorbeeld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nl-NL" dirty="0" smtClean="0"/>
                        <a:t>Sociaal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De organisatie moet er voor zorgen dat er voldoende uitdaging in het werk zit.</a:t>
                      </a:r>
                      <a:endParaRPr lang="nl-NL" dirty="0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nl-NL" dirty="0" smtClean="0"/>
                        <a:t>Bestuurlijk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De organisatie moet voldoende flexibel zijn om in te spelen op </a:t>
                      </a:r>
                      <a:r>
                        <a:rPr lang="nl-NL" baseline="0" dirty="0" smtClean="0"/>
                        <a:t>de veranderingen.</a:t>
                      </a:r>
                      <a:endParaRPr lang="nl-NL" dirty="0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nl-NL" dirty="0" smtClean="0"/>
                        <a:t>Maatschappelijk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De organisatie moet rekening houden met maatschappelijke aspecten, denk ook aan wetgeving.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139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dirty="0" smtClean="0"/>
              <a:t>PPT 2 : doelstellingen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7584" y="980728"/>
            <a:ext cx="7715200" cy="5073427"/>
          </a:xfrm>
        </p:spPr>
        <p:txBody>
          <a:bodyPr/>
          <a:lstStyle/>
          <a:p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980728"/>
            <a:ext cx="7776864" cy="52025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679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dirty="0" smtClean="0"/>
              <a:t>PPT 2 : doelstellingen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7584" y="980728"/>
            <a:ext cx="7715200" cy="5073427"/>
          </a:xfrm>
        </p:spPr>
        <p:txBody>
          <a:bodyPr/>
          <a:lstStyle/>
          <a:p>
            <a:r>
              <a:rPr lang="nl-NL" b="1" u="sng" dirty="0"/>
              <a:t>Waarom gaat het niet zoals we willen??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dirty="0"/>
              <a:t>Is de doelstelling van de organisatie voldoende duidelijk?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dirty="0"/>
              <a:t>Is de doelstelling te ambitieus ( SMART )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dirty="0"/>
              <a:t>Kent iedereen de doelstelling?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dirty="0"/>
              <a:t>Zijn de normen realistisch?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dirty="0"/>
              <a:t>Past de organisatiestructuur bij de doelstelling en bij de omgeving ( dynamiek / complexiteit )?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dirty="0"/>
              <a:t>Past de wijze van leiding geven bij de organisatie en de medewerkers?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dirty="0"/>
              <a:t>Is de input juist ( goede materialen, voldoende kennis, goede machines, </a:t>
            </a:r>
            <a:r>
              <a:rPr lang="nl-NL" dirty="0" err="1"/>
              <a:t>ed</a:t>
            </a:r>
            <a:r>
              <a:rPr lang="nl-NL" dirty="0"/>
              <a:t> 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7553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dirty="0" smtClean="0"/>
              <a:t>PPT 2 : doelstellingen</a:t>
            </a:r>
            <a:endParaRPr lang="nl-NL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908720"/>
            <a:ext cx="7416824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982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442872d26f757e0a04345641a3e6b8b868bab2"/>
</p:tagLst>
</file>

<file path=ppt/theme/theme1.xml><?xml version="1.0" encoding="utf-8"?>
<a:theme xmlns:a="http://schemas.openxmlformats.org/drawingml/2006/main" name="Kantoorthema">
  <a:themeElements>
    <a:clrScheme name="davinci business">
      <a:dk1>
        <a:sysClr val="windowText" lastClr="000000"/>
      </a:dk1>
      <a:lt1>
        <a:sysClr val="window" lastClr="FFFFFF"/>
      </a:lt1>
      <a:dk2>
        <a:srgbClr val="8FCEA5"/>
      </a:dk2>
      <a:lt2>
        <a:srgbClr val="826925"/>
      </a:lt2>
      <a:accent1>
        <a:srgbClr val="FECC00"/>
      </a:accent1>
      <a:accent2>
        <a:srgbClr val="7B8E87"/>
      </a:accent2>
      <a:accent3>
        <a:srgbClr val="7CD3EB"/>
      </a:accent3>
      <a:accent4>
        <a:srgbClr val="39BBA0"/>
      </a:accent4>
      <a:accent5>
        <a:srgbClr val="39BBA0"/>
      </a:accent5>
      <a:accent6>
        <a:srgbClr val="00B29C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ie xmlns="85cd91c4-108f-4854-b680-de5d9c2c12e7">Office sjablonen Powerpoint</Categori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AC4F9A37130048A21C20FA1AB4CBFC" ma:contentTypeVersion="2" ma:contentTypeDescription="Een nieuw document maken." ma:contentTypeScope="" ma:versionID="00489e1ae192719ee278effe6fb58ecf">
  <xsd:schema xmlns:xsd="http://www.w3.org/2001/XMLSchema" xmlns:xs="http://www.w3.org/2001/XMLSchema" xmlns:p="http://schemas.microsoft.com/office/2006/metadata/properties" xmlns:ns2="85cd91c4-108f-4854-b680-de5d9c2c12e7" targetNamespace="http://schemas.microsoft.com/office/2006/metadata/properties" ma:root="true" ma:fieldsID="2f67e359368162ee1dcffcbaafce260a" ns2:_="">
    <xsd:import namespace="85cd91c4-108f-4854-b680-de5d9c2c12e7"/>
    <xsd:element name="properties">
      <xsd:complexType>
        <xsd:sequence>
          <xsd:element name="documentManagement">
            <xsd:complexType>
              <xsd:all>
                <xsd:element ref="ns2:Categori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cd91c4-108f-4854-b680-de5d9c2c12e7" elementFormDefault="qualified">
    <xsd:import namespace="http://schemas.microsoft.com/office/2006/documentManagement/types"/>
    <xsd:import namespace="http://schemas.microsoft.com/office/infopath/2007/PartnerControls"/>
    <xsd:element name="Categorie" ma:index="8" nillable="true" ma:displayName="Categorie" ma:format="Dropdown" ma:internalName="Categorie">
      <xsd:simpleType>
        <xsd:restriction base="dms:Choice">
          <xsd:enumeration value="Logo's"/>
          <xsd:enumeration value="Briefpapier"/>
          <xsd:enumeration value="Nieuwsbrief"/>
          <xsd:enumeration value="Office sjablonen Word"/>
          <xsd:enumeration value="Office sjablonen Powerpoint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8D86A8B-A1A6-4AD6-9C0E-6F79861854E2}">
  <ds:schemaRefs>
    <ds:schemaRef ds:uri="http://purl.org/dc/terms/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85cd91c4-108f-4854-b680-de5d9c2c12e7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E38A9DE-6DF8-4D1B-8061-BD59D1CC16F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533A3F0-5A3F-408B-9CAB-710BE910AC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5cd91c4-108f-4854-b680-de5d9c2c12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4010</TotalTime>
  <Words>508</Words>
  <Application>Microsoft Office PowerPoint</Application>
  <PresentationFormat>Diavoorstelling (4:3)</PresentationFormat>
  <Paragraphs>90</Paragraphs>
  <Slides>12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Kantoorthema</vt:lpstr>
      <vt:lpstr>PowerPoint-presentatie</vt:lpstr>
      <vt:lpstr>PowerPoint-presentatie</vt:lpstr>
      <vt:lpstr>PPT 2 : doelstellingen</vt:lpstr>
      <vt:lpstr>PPT 2 : doelstellingen</vt:lpstr>
      <vt:lpstr>PPT 2 : doelstellingen</vt:lpstr>
      <vt:lpstr>PPT 2 : doelstellingen</vt:lpstr>
      <vt:lpstr>PPT 2 : doelstellingen</vt:lpstr>
      <vt:lpstr>PPT 2 : doelstellingen</vt:lpstr>
      <vt:lpstr>PPT 2 : doelstellingen</vt:lpstr>
      <vt:lpstr>PPT 2 : doelstellingen</vt:lpstr>
      <vt:lpstr>PPT 2 : doelstellingen</vt:lpstr>
      <vt:lpstr>PPT 2 : doelstellingen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www.de-presentatie-architect.nl</dc:creator>
  <cp:lastModifiedBy>Johan van der Steen</cp:lastModifiedBy>
  <cp:revision>137</cp:revision>
  <dcterms:created xsi:type="dcterms:W3CDTF">2013-07-30T14:35:54Z</dcterms:created>
  <dcterms:modified xsi:type="dcterms:W3CDTF">2014-07-01T10:05:43Z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0x010100DBAC4F9A37130048A21C20FA1AB4CBFC</vt:lpwstr>
  </property>
</Properties>
</file>